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91" r:id="rId6"/>
    <p:sldId id="295" r:id="rId7"/>
    <p:sldId id="263" r:id="rId8"/>
    <p:sldId id="293" r:id="rId9"/>
    <p:sldId id="294" r:id="rId10"/>
    <p:sldId id="292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A4AF5-FEBA-4C81-B767-7EAC79823412}" v="499" dt="2021-12-13T10:51:17.201"/>
    <p1510:client id="{17AB5792-69CD-4FA9-A427-20B18DBC74AE}" v="1473" dt="2021-12-15T07:41:03.051"/>
    <p1510:client id="{30A70876-A298-435E-B1A7-E4159ED67355}" v="2802" dt="2021-12-14T14:38:57.383"/>
    <p1510:client id="{4BC72A55-E75F-47EC-959B-E53EC0E793C6}" v="949" dt="2021-12-14T10:05:48.846"/>
    <p1510:client id="{540E7496-731B-479A-82A8-5832AAA7B7FC}" v="699" dt="2021-12-15T09:37:52.481"/>
    <p1510:client id="{551BA34E-96B8-483F-9689-6BD5ADEC255B}" v="1031" dt="2021-12-13T14:16:42.364"/>
    <p1510:client id="{580A0A99-8ABA-45D8-A572-A51C2CEC738D}" v="1621" dt="2021-12-13T10:38:44.669"/>
    <p1510:client id="{B0254177-CAB8-48BD-AF6C-21CB13D3687E}" v="1358" dt="2021-12-13T13:16:34.518"/>
    <p1510:client id="{BBA44039-6D6B-42EA-AEDA-787EFA26C2DC}" v="21" dt="2021-12-14T06:46:29.682"/>
    <p1510:client id="{E6CB5EBB-6471-4C45-909D-5A8915184D89}" v="867" dt="2021-12-14T08:42:50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AF4ABE2-381B-4B67-9C0F-27FFD64F7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4AA509EC-4C56-4A74-A517-3ECD04C3F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0689" y="2520376"/>
            <a:ext cx="5822343" cy="1803973"/>
          </a:xfrm>
        </p:spPr>
        <p:txBody>
          <a:bodyPr>
            <a:normAutofit/>
          </a:bodyPr>
          <a:lstStyle/>
          <a:p>
            <a:pPr algn="l"/>
            <a:r>
              <a:rPr lang="uk" sz="3200" b="1" dirty="0">
                <a:solidFill>
                  <a:schemeClr val="bg1"/>
                </a:solidFill>
                <a:ea typeface="+mj-lt"/>
                <a:cs typeface="+mj-lt"/>
              </a:rPr>
              <a:t>Система НАССР на виробництві харчової продукції та в закладах ресторанного господарства</a:t>
            </a:r>
            <a:r>
              <a:rPr lang="uk" sz="3200" b="1" dirty="0">
                <a:ea typeface="+mj-lt"/>
                <a:cs typeface="+mj-lt"/>
              </a:rPr>
              <a:t> 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0689" y="4632746"/>
            <a:ext cx="4240297" cy="1089522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>
                <a:solidFill>
                  <a:srgbClr val="FFFFFF"/>
                </a:solidFill>
                <a:cs typeface="Calibri"/>
              </a:rPr>
              <a:t>Заступник генерального директора з </a:t>
            </a:r>
            <a:r>
              <a:rPr lang="ru-RU" sz="2000" b="1" err="1">
                <a:solidFill>
                  <a:srgbClr val="FFFFFF"/>
                </a:solidFill>
                <a:cs typeface="Calibri"/>
              </a:rPr>
              <a:t>питань</a:t>
            </a:r>
            <a:r>
              <a:rPr lang="ru-RU" sz="2000" b="1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err="1">
                <a:solidFill>
                  <a:srgbClr val="FFFFFF"/>
                </a:solidFill>
                <a:cs typeface="Calibri"/>
              </a:rPr>
              <a:t>оцінки</a:t>
            </a:r>
            <a:r>
              <a:rPr lang="ru-RU" sz="2000" b="1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err="1">
                <a:solidFill>
                  <a:srgbClr val="FFFFFF"/>
                </a:solidFill>
                <a:cs typeface="Calibri"/>
              </a:rPr>
              <a:t>відповідності</a:t>
            </a:r>
            <a:r>
              <a:rPr lang="ru-RU" sz="2000" b="1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err="1">
                <a:solidFill>
                  <a:srgbClr val="FFFFFF"/>
                </a:solidFill>
                <a:cs typeface="Calibri"/>
              </a:rPr>
              <a:t>Роксоляна</a:t>
            </a:r>
            <a:r>
              <a:rPr lang="ru-RU" sz="2000" b="1">
                <a:solidFill>
                  <a:srgbClr val="FFFFFF"/>
                </a:solidFill>
                <a:cs typeface="Calibri"/>
              </a:rPr>
              <a:t> ШЛЮЗ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6FBC94C7-2F0E-4FBA-B442-0E0296AAA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6CF43A2F-2E6F-44F4-A006-A10CF1DCB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F83DA5F0-0D4C-4E74-8A5C-F6CBD391F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7798713-AB3F-41E3-8CE3-1C1FBCF7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395" y="1444998"/>
            <a:ext cx="2961361" cy="29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err="1">
                <a:solidFill>
                  <a:srgbClr val="FFFFFF"/>
                </a:solidFill>
              </a:rPr>
              <a:t>Переваги</a:t>
            </a:r>
            <a:r>
              <a:rPr lang="en-US" sz="4000" b="1">
                <a:solidFill>
                  <a:srgbClr val="FFFFFF"/>
                </a:solidFill>
              </a:rPr>
              <a:t> HACCP </a:t>
            </a:r>
            <a:r>
              <a:rPr lang="en-US" sz="4000" b="1" err="1">
                <a:solidFill>
                  <a:srgbClr val="FFFFFF"/>
                </a:solidFill>
              </a:rPr>
              <a:t>системи</a:t>
            </a:r>
            <a:endParaRPr lang="en-US" sz="4000" b="1" err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904" y="2494450"/>
            <a:ext cx="5649429" cy="36494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sz="1700" b="1" dirty="0" err="1"/>
              <a:t>Система</a:t>
            </a:r>
            <a:r>
              <a:rPr lang="en-US" sz="1700" b="1" dirty="0"/>
              <a:t> HACCP</a:t>
            </a:r>
            <a:r>
              <a:rPr lang="en-US" sz="1700" b="1" dirty="0">
                <a:solidFill>
                  <a:srgbClr val="000000"/>
                </a:solidFill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націлена</a:t>
            </a:r>
            <a:r>
              <a:rPr lang="en-US" sz="1700" b="1" dirty="0">
                <a:solidFill>
                  <a:srgbClr val="000000"/>
                </a:solidFill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на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випередження</a:t>
            </a:r>
            <a:r>
              <a:rPr lang="en-US" sz="1700" b="1" dirty="0">
                <a:solidFill>
                  <a:srgbClr val="000000"/>
                </a:solidFill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безпеки</a:t>
            </a:r>
            <a:r>
              <a:rPr lang="en-US" sz="1700" b="1" dirty="0">
                <a:solidFill>
                  <a:srgbClr val="000000"/>
                </a:solidFill>
              </a:rPr>
              <a:t> в </a:t>
            </a:r>
            <a:r>
              <a:rPr lang="en-US" sz="1700" b="1" dirty="0" err="1">
                <a:solidFill>
                  <a:srgbClr val="000000"/>
                </a:solidFill>
              </a:rPr>
              <a:t>процесі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виробництва</a:t>
            </a:r>
            <a:r>
              <a:rPr lang="en-US" sz="1700" b="1" dirty="0">
                <a:solidFill>
                  <a:srgbClr val="000000"/>
                </a:solidFill>
              </a:rPr>
              <a:t>, а </a:t>
            </a:r>
            <a:r>
              <a:rPr lang="en-US" sz="1700" b="1" dirty="0" err="1">
                <a:solidFill>
                  <a:srgbClr val="000000"/>
                </a:solidFill>
              </a:rPr>
              <a:t>не</a:t>
            </a:r>
            <a:r>
              <a:rPr lang="en-US" sz="1700" b="1" dirty="0">
                <a:solidFill>
                  <a:srgbClr val="000000"/>
                </a:solidFill>
              </a:rPr>
              <a:t> </a:t>
            </a:r>
            <a:r>
              <a:rPr lang="en-US" sz="1700" b="1" dirty="0" err="1">
                <a:solidFill>
                  <a:srgbClr val="000000"/>
                </a:solidFill>
              </a:rPr>
              <a:t>інспектування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кінцевого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продукту</a:t>
            </a:r>
            <a:r>
              <a:rPr lang="en-US" sz="1700" b="1" dirty="0">
                <a:solidFill>
                  <a:srgbClr val="000000"/>
                </a:solidFill>
              </a:rPr>
              <a:t>.</a:t>
            </a:r>
            <a:endParaRPr lang="en-US" sz="1700" b="1" dirty="0">
              <a:solidFill>
                <a:srgbClr val="4472C4"/>
              </a:solidFill>
              <a:cs typeface="Calibri" panose="020F0502020204030204"/>
            </a:endParaRP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sz="1700" b="1" dirty="0" err="1">
                <a:ea typeface="+mn-lt"/>
                <a:cs typeface="+mn-lt"/>
              </a:rPr>
              <a:t>Система</a:t>
            </a:r>
            <a:r>
              <a:rPr lang="en-US" sz="1700" b="1" dirty="0">
                <a:ea typeface="+mn-lt"/>
                <a:cs typeface="+mn-lt"/>
              </a:rPr>
              <a:t> HACCP - </a:t>
            </a:r>
            <a:r>
              <a:rPr lang="en-US" sz="1700" b="1" dirty="0" err="1">
                <a:ea typeface="+mn-lt"/>
                <a:cs typeface="+mn-lt"/>
              </a:rPr>
              <a:t>єдина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система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контролю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якості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та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безпечності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харчових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продуктів</a:t>
            </a:r>
            <a:r>
              <a:rPr lang="en-US" sz="1700" b="1" dirty="0">
                <a:ea typeface="+mn-lt"/>
                <a:cs typeface="+mn-lt"/>
              </a:rPr>
              <a:t>, </a:t>
            </a:r>
            <a:r>
              <a:rPr lang="en-US" sz="1700" b="1" dirty="0" err="1">
                <a:ea typeface="+mn-lt"/>
                <a:cs typeface="+mn-lt"/>
              </a:rPr>
              <a:t>яка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довела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свою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ефективність</a:t>
            </a:r>
            <a:r>
              <a:rPr lang="en-US" sz="1700" b="1" dirty="0">
                <a:ea typeface="+mn-lt"/>
                <a:cs typeface="+mn-lt"/>
              </a:rPr>
              <a:t>.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sz="1700" b="1" dirty="0" err="1">
                <a:ea typeface="+mn-lt"/>
                <a:cs typeface="+mn-lt"/>
              </a:rPr>
              <a:t>Система</a:t>
            </a:r>
            <a:r>
              <a:rPr lang="en-US" sz="1700" b="1" dirty="0">
                <a:ea typeface="+mn-lt"/>
                <a:cs typeface="+mn-lt"/>
              </a:rPr>
              <a:t> HACCP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придатна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до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застосування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на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всіх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етапах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ланцюжку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-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від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виробництва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сировини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до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споживання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кінцевого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ea typeface="+mn-lt"/>
                <a:cs typeface="+mn-lt"/>
              </a:rPr>
              <a:t>продукту</a:t>
            </a:r>
            <a:r>
              <a:rPr lang="en-US" sz="1700" b="1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rgbClr val="4472C4"/>
              </a:solidFill>
              <a:ea typeface="+mn-lt"/>
              <a:cs typeface="+mn-lt"/>
            </a:endParaRP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sz="1700" b="1" dirty="0" err="1">
                <a:ea typeface="+mn-lt"/>
                <a:cs typeface="+mn-lt"/>
              </a:rPr>
              <a:t>Система</a:t>
            </a:r>
            <a:r>
              <a:rPr lang="en-US" sz="1700" b="1" dirty="0">
                <a:ea typeface="+mn-lt"/>
                <a:cs typeface="+mn-lt"/>
              </a:rPr>
              <a:t> HACCP </a:t>
            </a:r>
            <a:r>
              <a:rPr lang="en-US" sz="1700" b="1" dirty="0" err="1">
                <a:ea typeface="+mn-lt"/>
                <a:cs typeface="+mn-lt"/>
              </a:rPr>
              <a:t>забезпечує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запобігання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масовим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отруєнням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неякісними</a:t>
            </a:r>
            <a:r>
              <a:rPr lang="en-US" sz="1700" b="1" dirty="0">
                <a:ea typeface="+mn-lt"/>
                <a:cs typeface="+mn-lt"/>
              </a:rPr>
              <a:t> </a:t>
            </a:r>
            <a:r>
              <a:rPr lang="en-US" sz="1700" b="1" dirty="0" err="1">
                <a:ea typeface="+mn-lt"/>
                <a:cs typeface="+mn-lt"/>
              </a:rPr>
              <a:t>продуктами</a:t>
            </a:r>
            <a:r>
              <a:rPr lang="en-US" sz="1700" b="1" dirty="0">
                <a:ea typeface="+mn-lt"/>
                <a:cs typeface="+mn-lt"/>
              </a:rPr>
              <a:t>.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sz="1700" b="1" dirty="0" err="1">
                <a:cs typeface="Calibri" panose="020F0502020204030204"/>
              </a:rPr>
              <a:t>Система</a:t>
            </a:r>
            <a:r>
              <a:rPr lang="en-US" sz="1700" b="1" dirty="0">
                <a:cs typeface="Calibri" panose="020F0502020204030204"/>
              </a:rPr>
              <a:t> HACCP </a:t>
            </a:r>
            <a:r>
              <a:rPr lang="en-US" sz="1700" b="1" dirty="0" err="1">
                <a:cs typeface="Calibri" panose="020F0502020204030204"/>
              </a:rPr>
              <a:t>підвищує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продажі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продукції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закладом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за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рахунок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орієнтації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клієнтів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на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споживання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безпечних</a:t>
            </a:r>
            <a:r>
              <a:rPr lang="en-US" sz="1700" b="1" dirty="0">
                <a:cs typeface="Calibri" panose="020F0502020204030204"/>
              </a:rPr>
              <a:t> </a:t>
            </a:r>
            <a:r>
              <a:rPr lang="en-US" sz="1700" b="1" dirty="0" err="1">
                <a:cs typeface="Calibri" panose="020F0502020204030204"/>
              </a:rPr>
              <a:t>продуктів</a:t>
            </a:r>
            <a:r>
              <a:rPr lang="en-US" sz="1700" b="1" dirty="0">
                <a:cs typeface="Calibri" panose="020F0502020204030204"/>
              </a:rPr>
              <a:t>.</a:t>
            </a:r>
            <a:endParaRPr lang="en-US" sz="1700" b="1" dirty="0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579760" y="2578640"/>
            <a:ext cx="3968517" cy="32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7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1817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ea typeface="+mj-lt"/>
                <a:cs typeface="+mj-lt"/>
              </a:rPr>
              <a:t>      </a:t>
            </a:r>
            <a:r>
              <a:rPr lang="en-US" sz="3200" b="1" dirty="0" err="1">
                <a:solidFill>
                  <a:srgbClr val="FFFFFF"/>
                </a:solidFill>
                <a:ea typeface="+mj-lt"/>
                <a:cs typeface="+mj-lt"/>
              </a:rPr>
              <a:t>Дякую</a:t>
            </a:r>
            <a:r>
              <a:rPr lang="en-US" sz="32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a typeface="+mj-lt"/>
                <a:cs typeface="+mj-lt"/>
              </a:rPr>
              <a:t>за</a:t>
            </a:r>
            <a:r>
              <a:rPr lang="en-US" sz="32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b="1">
                <a:solidFill>
                  <a:srgbClr val="FFFFFF"/>
                </a:solidFill>
                <a:ea typeface="+mj-lt"/>
                <a:cs typeface="+mj-lt"/>
              </a:rPr>
              <a:t>увагу!</a:t>
            </a:r>
            <a:endParaRPr lang="ru-RU" dirty="0" err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723533" y="2492376"/>
            <a:ext cx="3968517" cy="324707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AFC5F550-959B-4285-9B48-C9EF1BB7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377" y="2408185"/>
            <a:ext cx="6468936" cy="3994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1">
              <a:cs typeface="Calibri"/>
            </a:endParaRPr>
          </a:p>
          <a:p>
            <a:pPr algn="l"/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9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rgbClr val="FFFFFF"/>
                </a:solidFill>
              </a:rPr>
              <a:t>Виникнення HACCP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904" y="2494450"/>
            <a:ext cx="5649429" cy="35631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l">
              <a:buChar char="•"/>
            </a:pPr>
            <a:r>
              <a:rPr lang="en-US" sz="1700" b="1" err="1"/>
              <a:t>Міжнародна</a:t>
            </a:r>
            <a:r>
              <a:rPr lang="en-US" sz="1700" b="1"/>
              <a:t> </a:t>
            </a:r>
            <a:r>
              <a:rPr lang="en-US" sz="1700" b="1" err="1"/>
              <a:t>організація</a:t>
            </a:r>
            <a:r>
              <a:rPr lang="en-US" sz="1700" b="1"/>
              <a:t> </a:t>
            </a:r>
            <a:r>
              <a:rPr lang="en-US" sz="1700" b="1" err="1"/>
              <a:t>зі</a:t>
            </a:r>
            <a:r>
              <a:rPr lang="en-US" sz="1700" b="1"/>
              <a:t> </a:t>
            </a:r>
            <a:r>
              <a:rPr lang="en-US" sz="1700" b="1" err="1"/>
              <a:t>стандартизації</a:t>
            </a:r>
            <a:r>
              <a:rPr lang="en-US" sz="1700" b="1"/>
              <a:t> </a:t>
            </a:r>
            <a:r>
              <a:rPr lang="en-US" sz="1700" b="1" err="1"/>
              <a:t>підготувала</a:t>
            </a:r>
            <a:r>
              <a:rPr lang="en-US" sz="1700" b="1"/>
              <a:t> </a:t>
            </a:r>
            <a:r>
              <a:rPr lang="en-US" sz="1700" b="1" err="1"/>
              <a:t>проєкт</a:t>
            </a:r>
            <a:r>
              <a:rPr lang="en-US" sz="1700" b="1"/>
              <a:t> </a:t>
            </a:r>
            <a:r>
              <a:rPr lang="en-US" sz="1700" b="1" err="1"/>
              <a:t>міжнародного</a:t>
            </a:r>
            <a:r>
              <a:rPr lang="en-US" sz="1700" b="1"/>
              <a:t> </a:t>
            </a:r>
            <a:r>
              <a:rPr lang="en-US" sz="1700" b="1" err="1"/>
              <a:t>стандарту</a:t>
            </a:r>
            <a:r>
              <a:rPr lang="en-US" sz="1700" b="1">
                <a:solidFill>
                  <a:schemeClr val="accent1"/>
                </a:solidFill>
              </a:rPr>
              <a:t> ISO 22000 </a:t>
            </a:r>
            <a:r>
              <a:rPr lang="en-US" sz="1700" b="1" err="1">
                <a:solidFill>
                  <a:schemeClr val="accent1"/>
                </a:solidFill>
              </a:rPr>
              <a:t>Системи</a:t>
            </a:r>
            <a:r>
              <a:rPr lang="en-US" sz="1700" b="1">
                <a:solidFill>
                  <a:schemeClr val="accent1"/>
                </a:solidFill>
              </a:rPr>
              <a:t> </a:t>
            </a:r>
            <a:r>
              <a:rPr lang="en-US" sz="1700" b="1" err="1">
                <a:solidFill>
                  <a:schemeClr val="accent1"/>
                </a:solidFill>
              </a:rPr>
              <a:t>управління</a:t>
            </a:r>
            <a:r>
              <a:rPr lang="en-US" sz="1700" b="1">
                <a:solidFill>
                  <a:schemeClr val="accent1"/>
                </a:solidFill>
              </a:rPr>
              <a:t> </a:t>
            </a:r>
            <a:r>
              <a:rPr lang="en-US" sz="1700" b="1" err="1">
                <a:solidFill>
                  <a:schemeClr val="accent1"/>
                </a:solidFill>
              </a:rPr>
              <a:t>безпечністю</a:t>
            </a:r>
            <a:r>
              <a:rPr lang="en-US" sz="1700" b="1">
                <a:solidFill>
                  <a:schemeClr val="accent1"/>
                </a:solidFill>
              </a:rPr>
              <a:t> </a:t>
            </a:r>
            <a:r>
              <a:rPr lang="en-US" sz="1700" b="1" err="1">
                <a:solidFill>
                  <a:schemeClr val="accent1"/>
                </a:solidFill>
              </a:rPr>
              <a:t>харчових</a:t>
            </a:r>
            <a:r>
              <a:rPr lang="en-US" sz="1700" b="1">
                <a:solidFill>
                  <a:schemeClr val="accent1"/>
                </a:solidFill>
              </a:rPr>
              <a:t> </a:t>
            </a:r>
            <a:r>
              <a:rPr lang="en-US" sz="1700" b="1" err="1">
                <a:solidFill>
                  <a:schemeClr val="accent1"/>
                </a:solidFill>
              </a:rPr>
              <a:t>продуктів</a:t>
            </a:r>
            <a:r>
              <a:rPr lang="en-US" sz="1700" b="1">
                <a:solidFill>
                  <a:schemeClr val="accent1"/>
                </a:solidFill>
              </a:rPr>
              <a:t>. </a:t>
            </a:r>
            <a:r>
              <a:rPr lang="en-US" sz="1700" b="1" err="1">
                <a:solidFill>
                  <a:schemeClr val="accent1"/>
                </a:solidFill>
              </a:rPr>
              <a:t>Вимоги</a:t>
            </a:r>
            <a:endParaRPr lang="en-US" sz="1700" b="1" err="1">
              <a:solidFill>
                <a:schemeClr val="accent1"/>
              </a:solidFill>
              <a:cs typeface="Calibri"/>
            </a:endParaRPr>
          </a:p>
          <a:p>
            <a:pPr indent="-228600" algn="l">
              <a:buChar char="•"/>
            </a:pPr>
            <a:r>
              <a:rPr lang="en-US" sz="1700" b="1" err="1"/>
              <a:t>Застосування</a:t>
            </a:r>
            <a:r>
              <a:rPr lang="en-US" sz="1700" b="1"/>
              <a:t> </a:t>
            </a:r>
            <a:r>
              <a:rPr lang="en-US" sz="1700" b="1" err="1"/>
              <a:t>систем</a:t>
            </a:r>
            <a:r>
              <a:rPr lang="en-US" sz="1700" b="1"/>
              <a:t> HACCP в </a:t>
            </a:r>
            <a:r>
              <a:rPr lang="en-US" sz="1700" b="1" err="1"/>
              <a:t>окремих</a:t>
            </a:r>
            <a:r>
              <a:rPr lang="en-US" sz="1700" b="1"/>
              <a:t> </a:t>
            </a:r>
            <a:r>
              <a:rPr lang="en-US" sz="1700" b="1" err="1"/>
              <a:t>країнах</a:t>
            </a:r>
            <a:r>
              <a:rPr lang="en-US" sz="1700" b="1"/>
              <a:t> </a:t>
            </a:r>
            <a:r>
              <a:rPr lang="en-US" sz="1700" b="1" err="1"/>
              <a:t>світу</a:t>
            </a:r>
            <a:r>
              <a:rPr lang="en-US" sz="1700" b="1"/>
              <a:t> </a:t>
            </a:r>
            <a:r>
              <a:rPr lang="en-US" sz="1700" b="1" err="1"/>
              <a:t>регламентується</a:t>
            </a:r>
            <a:r>
              <a:rPr lang="en-US" sz="1700" b="1"/>
              <a:t> </a:t>
            </a:r>
            <a:r>
              <a:rPr lang="en-US" sz="1700" b="1" err="1"/>
              <a:t>національними</a:t>
            </a:r>
            <a:r>
              <a:rPr lang="en-US" sz="1700" b="1"/>
              <a:t> </a:t>
            </a:r>
            <a:r>
              <a:rPr lang="en-US" sz="1700" b="1" err="1"/>
              <a:t>законодав-чими</a:t>
            </a:r>
            <a:r>
              <a:rPr lang="en-US" sz="1700" b="1"/>
              <a:t> </a:t>
            </a:r>
            <a:r>
              <a:rPr lang="en-US" sz="1700" b="1" err="1"/>
              <a:t>та</a:t>
            </a:r>
            <a:r>
              <a:rPr lang="en-US" sz="1700" b="1"/>
              <a:t> </a:t>
            </a:r>
            <a:r>
              <a:rPr lang="en-US" sz="1700" b="1" err="1"/>
              <a:t>нормативно-правовими</a:t>
            </a:r>
            <a:r>
              <a:rPr lang="en-US" sz="1700" b="1"/>
              <a:t> </a:t>
            </a:r>
            <a:r>
              <a:rPr lang="en-US" sz="1700" b="1" err="1"/>
              <a:t>актами</a:t>
            </a:r>
            <a:r>
              <a:rPr lang="en-US" sz="1700" b="1"/>
              <a:t>.</a:t>
            </a:r>
            <a:endParaRPr lang="en-US" sz="1700" b="1">
              <a:cs typeface="Calibri"/>
            </a:endParaRPr>
          </a:p>
          <a:p>
            <a:pPr indent="-228600" algn="l">
              <a:buChar char="•"/>
            </a:pPr>
            <a:r>
              <a:rPr lang="en-US" sz="1700" b="1" err="1"/>
              <a:t>Міжнародним</a:t>
            </a:r>
            <a:r>
              <a:rPr lang="en-US" sz="1700" b="1"/>
              <a:t> </a:t>
            </a:r>
            <a:r>
              <a:rPr lang="en-US" sz="1700" b="1" err="1"/>
              <a:t>стандартом</a:t>
            </a:r>
            <a:r>
              <a:rPr lang="en-US" sz="1700" b="1"/>
              <a:t>, </a:t>
            </a:r>
            <a:r>
              <a:rPr lang="en-US" sz="1700" b="1" err="1"/>
              <a:t>що</a:t>
            </a:r>
            <a:r>
              <a:rPr lang="en-US" sz="1700" b="1"/>
              <a:t> </a:t>
            </a:r>
            <a:r>
              <a:rPr lang="en-US" sz="1700" b="1" err="1"/>
              <a:t>встановлює</a:t>
            </a:r>
            <a:r>
              <a:rPr lang="en-US" sz="1700" b="1"/>
              <a:t> </a:t>
            </a:r>
            <a:r>
              <a:rPr lang="en-US" sz="1700" b="1" err="1"/>
              <a:t>єдині</a:t>
            </a:r>
            <a:r>
              <a:rPr lang="en-US" sz="1700" b="1"/>
              <a:t> </a:t>
            </a:r>
            <a:r>
              <a:rPr lang="en-US" sz="1700" b="1" err="1"/>
              <a:t>вимоги</a:t>
            </a:r>
            <a:r>
              <a:rPr lang="en-US" sz="1700" b="1"/>
              <a:t> </a:t>
            </a:r>
            <a:r>
              <a:rPr lang="en-US" sz="1700" b="1" err="1"/>
              <a:t>до</a:t>
            </a:r>
            <a:r>
              <a:rPr lang="en-US" sz="1700" b="1"/>
              <a:t> </a:t>
            </a:r>
            <a:r>
              <a:rPr lang="en-US" sz="1700" b="1" err="1"/>
              <a:t>систем</a:t>
            </a:r>
            <a:r>
              <a:rPr lang="en-US" sz="1700" b="1"/>
              <a:t> HACCP, </a:t>
            </a:r>
            <a:r>
              <a:rPr lang="en-US" sz="1700" b="1" err="1"/>
              <a:t>гармонізованого</a:t>
            </a:r>
            <a:r>
              <a:rPr lang="en-US" sz="1700" b="1"/>
              <a:t> </a:t>
            </a:r>
            <a:r>
              <a:rPr lang="en-US" sz="1700" b="1" err="1"/>
              <a:t>до</a:t>
            </a:r>
            <a:r>
              <a:rPr lang="en-US" sz="1700" b="1"/>
              <a:t> </a:t>
            </a:r>
            <a:r>
              <a:rPr lang="en-US" sz="1700" b="1" err="1"/>
              <a:t>стандартів</a:t>
            </a:r>
            <a:r>
              <a:rPr lang="en-US" sz="1700" b="1"/>
              <a:t> </a:t>
            </a:r>
            <a:r>
              <a:rPr lang="en-US" sz="1700" b="1" err="1"/>
              <a:t>менеджменту</a:t>
            </a:r>
            <a:r>
              <a:rPr lang="en-US" sz="1700" b="1"/>
              <a:t> </a:t>
            </a:r>
            <a:r>
              <a:rPr lang="en-US" sz="1700" b="1" err="1"/>
              <a:t>якості</a:t>
            </a:r>
            <a:r>
              <a:rPr lang="en-US" sz="1700" b="1"/>
              <a:t>, </a:t>
            </a:r>
            <a:r>
              <a:rPr lang="en-US" sz="1700" b="1" err="1"/>
              <a:t>екологічного</a:t>
            </a:r>
            <a:r>
              <a:rPr lang="en-US" sz="1700" b="1"/>
              <a:t> </a:t>
            </a:r>
            <a:r>
              <a:rPr lang="en-US" sz="1700" b="1" err="1"/>
              <a:t>менеджменту</a:t>
            </a:r>
            <a:r>
              <a:rPr lang="en-US" sz="1700" b="1"/>
              <a:t> і </a:t>
            </a:r>
            <a:r>
              <a:rPr lang="en-US" sz="1700" b="1" err="1"/>
              <a:t>пристосованого</a:t>
            </a:r>
            <a:r>
              <a:rPr lang="en-US" sz="1700" b="1"/>
              <a:t> </a:t>
            </a:r>
            <a:r>
              <a:rPr lang="en-US" sz="1700" b="1" err="1"/>
              <a:t>до</a:t>
            </a:r>
            <a:r>
              <a:rPr lang="en-US" sz="1700" b="1"/>
              <a:t> </a:t>
            </a:r>
            <a:r>
              <a:rPr lang="en-US" sz="1700" b="1" err="1"/>
              <a:t>сертифікації</a:t>
            </a:r>
            <a:r>
              <a:rPr lang="en-US" sz="1700" b="1"/>
              <a:t> </a:t>
            </a:r>
            <a:r>
              <a:rPr lang="en-US" sz="1700" b="1" err="1"/>
              <a:t>став</a:t>
            </a:r>
            <a:r>
              <a:rPr lang="en-US" sz="1700" b="1"/>
              <a:t> </a:t>
            </a:r>
            <a:r>
              <a:rPr lang="en-US" sz="1700" b="1">
                <a:solidFill>
                  <a:schemeClr val="accent1"/>
                </a:solidFill>
              </a:rPr>
              <a:t>ISO 22000:2005 Food safety management systems – Requirements for any organization in the food chain </a:t>
            </a:r>
            <a:r>
              <a:rPr lang="en-US" sz="1700" b="1"/>
              <a:t>(</a:t>
            </a:r>
            <a:r>
              <a:rPr lang="en-US" sz="1700" b="1" err="1"/>
              <a:t>Системи</a:t>
            </a:r>
            <a:r>
              <a:rPr lang="en-US" sz="1700" b="1"/>
              <a:t> </a:t>
            </a:r>
            <a:r>
              <a:rPr lang="en-US" sz="1700" b="1" err="1"/>
              <a:t>управління</a:t>
            </a:r>
            <a:r>
              <a:rPr lang="en-US" sz="1700" b="1"/>
              <a:t> </a:t>
            </a:r>
            <a:r>
              <a:rPr lang="en-US" sz="1700" b="1" err="1"/>
              <a:t>безпечністю</a:t>
            </a:r>
            <a:r>
              <a:rPr lang="en-US" sz="1700" b="1"/>
              <a:t> </a:t>
            </a:r>
            <a:r>
              <a:rPr lang="en-US" sz="1700" b="1" err="1"/>
              <a:t>харчових</a:t>
            </a:r>
            <a:r>
              <a:rPr lang="en-US" sz="1700" b="1"/>
              <a:t> </a:t>
            </a:r>
            <a:r>
              <a:rPr lang="en-US" sz="1700" b="1" err="1"/>
              <a:t>продуктів</a:t>
            </a:r>
            <a:r>
              <a:rPr lang="en-US" sz="1700" b="1"/>
              <a:t>. </a:t>
            </a:r>
            <a:r>
              <a:rPr lang="en-US" sz="1700" b="1" err="1"/>
              <a:t>Вимоги</a:t>
            </a:r>
            <a:r>
              <a:rPr lang="en-US" sz="1700" b="1"/>
              <a:t> </a:t>
            </a:r>
            <a:r>
              <a:rPr lang="en-US" sz="1700" b="1" err="1"/>
              <a:t>до</a:t>
            </a:r>
            <a:r>
              <a:rPr lang="en-US" sz="1700" b="1"/>
              <a:t> </a:t>
            </a:r>
            <a:r>
              <a:rPr lang="en-US" sz="1700" b="1" err="1"/>
              <a:t>будь-яких</a:t>
            </a:r>
            <a:r>
              <a:rPr lang="en-US" sz="1700" b="1"/>
              <a:t> </a:t>
            </a:r>
            <a:r>
              <a:rPr lang="en-US" sz="1700" b="1" err="1"/>
              <a:t>організацій</a:t>
            </a:r>
            <a:r>
              <a:rPr lang="en-US" sz="1700" b="1"/>
              <a:t> </a:t>
            </a:r>
            <a:r>
              <a:rPr lang="en-US" sz="1700" b="1" err="1"/>
              <a:t>харчового</a:t>
            </a:r>
            <a:r>
              <a:rPr lang="en-US" sz="1700" b="1"/>
              <a:t> </a:t>
            </a:r>
            <a:r>
              <a:rPr lang="en-US" sz="1700" b="1" err="1"/>
              <a:t>ланцюга</a:t>
            </a:r>
            <a:r>
              <a:rPr lang="en-US" sz="1700" b="1"/>
              <a:t>), </a:t>
            </a:r>
            <a:r>
              <a:rPr lang="en-US" sz="1700" b="1" err="1"/>
              <a:t>який</a:t>
            </a:r>
            <a:r>
              <a:rPr lang="en-US" sz="1700" b="1"/>
              <a:t> </a:t>
            </a:r>
            <a:r>
              <a:rPr lang="en-US" sz="1700" b="1" err="1"/>
              <a:t>був</a:t>
            </a:r>
            <a:r>
              <a:rPr lang="en-US" sz="1700" b="1"/>
              <a:t> </a:t>
            </a:r>
            <a:r>
              <a:rPr lang="en-US" sz="1700" b="1" err="1"/>
              <a:t>опублікований</a:t>
            </a:r>
            <a:r>
              <a:rPr lang="en-US" sz="1700" b="1"/>
              <a:t> у 2005 </a:t>
            </a:r>
            <a:r>
              <a:rPr lang="en-US" sz="1700" b="1" err="1"/>
              <a:t>році</a:t>
            </a:r>
            <a:r>
              <a:rPr lang="en-US" sz="1700" b="1"/>
              <a:t>.</a:t>
            </a:r>
            <a:endParaRPr lang="en-US" sz="1700" b="1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579760" y="2578640"/>
            <a:ext cx="3968517" cy="324707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AAF512C-4690-4566-8951-B94DEB931F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1230" y="947033"/>
            <a:ext cx="2743200" cy="9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rgbClr val="FFFFFF"/>
                </a:solidFill>
              </a:rPr>
              <a:t>HACCP в </a:t>
            </a:r>
            <a:r>
              <a:rPr lang="en-US" sz="4000" b="1" err="1">
                <a:solidFill>
                  <a:srgbClr val="FFFFFF"/>
                </a:solidFill>
              </a:rPr>
              <a:t>країнах</a:t>
            </a:r>
            <a:r>
              <a:rPr lang="en-US" sz="4000" b="1">
                <a:solidFill>
                  <a:srgbClr val="FFFFFF"/>
                </a:solidFill>
              </a:rPr>
              <a:t> </a:t>
            </a:r>
            <a:r>
              <a:rPr lang="en-US" sz="4000" b="1" err="1">
                <a:solidFill>
                  <a:srgbClr val="FFFFFF"/>
                </a:solidFill>
              </a:rPr>
              <a:t>світу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904" y="2494450"/>
            <a:ext cx="5649429" cy="35631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buChar char="•"/>
            </a:pPr>
            <a:r>
              <a:rPr lang="en-US" sz="1700" b="1" err="1"/>
              <a:t>Система</a:t>
            </a:r>
            <a:r>
              <a:rPr lang="en-US" sz="1700" b="1"/>
              <a:t> HACCP</a:t>
            </a:r>
            <a:r>
              <a:rPr lang="en-US" sz="1700" b="1">
                <a:solidFill>
                  <a:srgbClr val="000000"/>
                </a:solidFill>
              </a:rPr>
              <a:t> </a:t>
            </a:r>
            <a:r>
              <a:rPr lang="en-US" sz="1700" b="1" err="1">
                <a:solidFill>
                  <a:srgbClr val="000000"/>
                </a:solidFill>
              </a:rPr>
              <a:t>схвалена</a:t>
            </a:r>
            <a:r>
              <a:rPr lang="en-US" sz="1700" b="1">
                <a:solidFill>
                  <a:srgbClr val="000000"/>
                </a:solidFill>
              </a:rPr>
              <a:t> в </a:t>
            </a:r>
            <a:r>
              <a:rPr lang="en-US" sz="1700" b="1" err="1">
                <a:solidFill>
                  <a:srgbClr val="000000"/>
                </a:solidFill>
              </a:rPr>
              <a:t>усьому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світі</a:t>
            </a:r>
            <a:r>
              <a:rPr lang="en-US" sz="1700" b="1">
                <a:solidFill>
                  <a:srgbClr val="000000"/>
                </a:solidFill>
              </a:rPr>
              <a:t>, </a:t>
            </a:r>
            <a:r>
              <a:rPr lang="en-US" sz="1700" b="1" err="1">
                <a:solidFill>
                  <a:srgbClr val="000000"/>
                </a:solidFill>
              </a:rPr>
              <a:t>зокрема</a:t>
            </a:r>
            <a:r>
              <a:rPr lang="en-US" sz="1700" b="1">
                <a:solidFill>
                  <a:srgbClr val="000000"/>
                </a:solidFill>
              </a:rPr>
              <a:t>, </a:t>
            </a:r>
            <a:r>
              <a:rPr lang="en-US" sz="1700" b="1" err="1">
                <a:solidFill>
                  <a:srgbClr val="000000"/>
                </a:solidFill>
              </a:rPr>
              <a:t>Комісією</a:t>
            </a:r>
            <a:r>
              <a:rPr lang="en-US" sz="1700" b="1">
                <a:solidFill>
                  <a:srgbClr val="000000"/>
                </a:solidFill>
              </a:rPr>
              <a:t> </a:t>
            </a:r>
            <a:r>
              <a:rPr lang="en-US" sz="1700" b="1" err="1">
                <a:solidFill>
                  <a:srgbClr val="000000"/>
                </a:solidFill>
              </a:rPr>
              <a:t>харчового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кодексу</a:t>
            </a:r>
            <a:r>
              <a:rPr lang="en-US" sz="1700" b="1">
                <a:solidFill>
                  <a:srgbClr val="000000"/>
                </a:solidFill>
              </a:rPr>
              <a:t> (</a:t>
            </a:r>
            <a:r>
              <a:rPr lang="en-US" sz="1700" b="1" err="1">
                <a:solidFill>
                  <a:srgbClr val="000000"/>
                </a:solidFill>
              </a:rPr>
              <a:t>Комісія</a:t>
            </a:r>
            <a:r>
              <a:rPr lang="en-US" sz="1700" b="1">
                <a:solidFill>
                  <a:srgbClr val="000000"/>
                </a:solidFill>
              </a:rPr>
              <a:t> ООН - Codex Alimentarius) </a:t>
            </a:r>
            <a:r>
              <a:rPr lang="en-US" sz="1700" b="1" err="1">
                <a:solidFill>
                  <a:srgbClr val="000000"/>
                </a:solidFill>
              </a:rPr>
              <a:t>та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Європейським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Союзом</a:t>
            </a:r>
            <a:r>
              <a:rPr lang="en-US" sz="1700" b="1">
                <a:solidFill>
                  <a:srgbClr val="000000"/>
                </a:solidFill>
              </a:rPr>
              <a:t>, а </a:t>
            </a:r>
            <a:r>
              <a:rPr lang="en-US" sz="1700" b="1" err="1">
                <a:solidFill>
                  <a:srgbClr val="000000"/>
                </a:solidFill>
              </a:rPr>
              <a:t>також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прийнята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рядом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країн</a:t>
            </a:r>
            <a:r>
              <a:rPr lang="en-US" sz="1700" b="1">
                <a:solidFill>
                  <a:srgbClr val="000000"/>
                </a:solidFill>
              </a:rPr>
              <a:t>, у </a:t>
            </a:r>
            <a:r>
              <a:rPr lang="en-US" sz="1700" b="1" err="1">
                <a:solidFill>
                  <a:srgbClr val="000000"/>
                </a:solidFill>
              </a:rPr>
              <a:t>т.ч</a:t>
            </a:r>
            <a:r>
              <a:rPr lang="en-US" sz="1700" b="1">
                <a:solidFill>
                  <a:srgbClr val="000000"/>
                </a:solidFill>
              </a:rPr>
              <a:t>. </a:t>
            </a:r>
            <a:r>
              <a:rPr lang="en-US" sz="1700" b="1" err="1">
                <a:solidFill>
                  <a:srgbClr val="000000"/>
                </a:solidFill>
              </a:rPr>
              <a:t>Канадою</a:t>
            </a:r>
            <a:r>
              <a:rPr lang="en-US" sz="1700" b="1">
                <a:solidFill>
                  <a:srgbClr val="000000"/>
                </a:solidFill>
              </a:rPr>
              <a:t>, </a:t>
            </a:r>
            <a:r>
              <a:rPr lang="en-US" sz="1700" b="1" err="1">
                <a:solidFill>
                  <a:srgbClr val="000000"/>
                </a:solidFill>
              </a:rPr>
              <a:t>Австралією</a:t>
            </a:r>
            <a:r>
              <a:rPr lang="en-US" sz="1700" b="1">
                <a:solidFill>
                  <a:srgbClr val="000000"/>
                </a:solidFill>
              </a:rPr>
              <a:t>, </a:t>
            </a:r>
            <a:r>
              <a:rPr lang="en-US" sz="1700" b="1" err="1">
                <a:solidFill>
                  <a:srgbClr val="000000"/>
                </a:solidFill>
              </a:rPr>
              <a:t>Новою</a:t>
            </a:r>
            <a:r>
              <a:rPr lang="en-US" sz="1700" b="1">
                <a:solidFill>
                  <a:srgbClr val="000000"/>
                </a:solidFill>
              </a:rPr>
              <a:t> </a:t>
            </a:r>
            <a:r>
              <a:rPr lang="en-US" sz="1700" b="1">
                <a:solidFill>
                  <a:srgbClr val="000000"/>
                </a:solidFill>
                <a:cs typeface="Calibri"/>
              </a:rPr>
              <a:t/>
            </a:r>
            <a:br>
              <a:rPr lang="en-US" sz="1700" b="1">
                <a:solidFill>
                  <a:srgbClr val="000000"/>
                </a:solidFill>
                <a:cs typeface="Calibri"/>
              </a:rPr>
            </a:br>
            <a:r>
              <a:rPr lang="en-US" sz="1700" b="1" err="1">
                <a:solidFill>
                  <a:srgbClr val="000000"/>
                </a:solidFill>
              </a:rPr>
              <a:t>Зеландією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та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Японією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як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обов'язкова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до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застосування</a:t>
            </a:r>
            <a:r>
              <a:rPr lang="en-US" sz="1700" b="1">
                <a:solidFill>
                  <a:srgbClr val="000000"/>
                </a:solidFill>
              </a:rPr>
              <a:t>.</a:t>
            </a:r>
            <a:endParaRPr lang="en-US" sz="1700" b="1">
              <a:solidFill>
                <a:schemeClr val="accent1"/>
              </a:solidFill>
              <a:cs typeface="Calibri"/>
            </a:endParaRPr>
          </a:p>
          <a:p>
            <a:pPr indent="-228600" algn="l">
              <a:buChar char="•"/>
            </a:pPr>
            <a:r>
              <a:rPr lang="en-US" sz="1700" b="1" err="1"/>
              <a:t>Для</a:t>
            </a:r>
            <a:r>
              <a:rPr lang="en-US" sz="1700" b="1"/>
              <a:t> </a:t>
            </a:r>
            <a:r>
              <a:rPr lang="en-US" sz="1700" b="1" err="1"/>
              <a:t>європейських</a:t>
            </a:r>
            <a:r>
              <a:rPr lang="en-US" sz="1700" b="1"/>
              <a:t> </a:t>
            </a:r>
            <a:r>
              <a:rPr lang="en-US" sz="1700" b="1" err="1"/>
              <a:t>компаній</a:t>
            </a:r>
            <a:r>
              <a:rPr lang="en-US" sz="1700" b="1"/>
              <a:t> </a:t>
            </a:r>
            <a:r>
              <a:rPr lang="en-US" sz="1700" b="1" err="1"/>
              <a:t>дуже</a:t>
            </a:r>
            <a:r>
              <a:rPr lang="en-US" sz="1700" b="1"/>
              <a:t> </a:t>
            </a:r>
            <a:r>
              <a:rPr lang="en-US" sz="1700" b="1" err="1"/>
              <a:t>важливою</a:t>
            </a:r>
            <a:r>
              <a:rPr lang="en-US" sz="1700" b="1"/>
              <a:t> є </a:t>
            </a:r>
            <a:r>
              <a:rPr lang="en-US" sz="1700" b="1" err="1"/>
              <a:t>стаття</a:t>
            </a:r>
            <a:r>
              <a:rPr lang="en-US" sz="1700" b="1"/>
              <a:t> 3 </a:t>
            </a:r>
            <a:r>
              <a:rPr lang="en-US" sz="1700" b="1" err="1"/>
              <a:t>Директиви</a:t>
            </a:r>
            <a:r>
              <a:rPr lang="en-US" sz="1700" b="1"/>
              <a:t> 93/43/ЄЕС "</a:t>
            </a:r>
            <a:r>
              <a:rPr lang="en-US" sz="1700" b="1" err="1"/>
              <a:t>Про</a:t>
            </a:r>
            <a:r>
              <a:rPr lang="en-US" sz="1700" b="1"/>
              <a:t> </a:t>
            </a:r>
            <a:r>
              <a:rPr lang="en-US" sz="1700" b="1" err="1"/>
              <a:t>гігієну</a:t>
            </a:r>
            <a:r>
              <a:rPr lang="en-US" sz="1700" b="1"/>
              <a:t> </a:t>
            </a:r>
            <a:r>
              <a:rPr lang="en-US" sz="1700" b="1" err="1"/>
              <a:t>харчових</a:t>
            </a:r>
            <a:r>
              <a:rPr lang="en-US" sz="1700" b="1"/>
              <a:t> </a:t>
            </a:r>
            <a:r>
              <a:rPr lang="en-US" sz="1700" b="1" err="1"/>
              <a:t>продуктів</a:t>
            </a:r>
            <a:r>
              <a:rPr lang="en-US" sz="1700" b="1"/>
              <a:t>":</a:t>
            </a:r>
            <a:endParaRPr lang="en-US" sz="1700" b="1">
              <a:cs typeface="Calibri"/>
            </a:endParaRPr>
          </a:p>
          <a:p>
            <a:pPr algn="l"/>
            <a:r>
              <a:rPr lang="en-US" sz="1700" b="1"/>
              <a:t>    "</a:t>
            </a:r>
            <a:r>
              <a:rPr lang="en-US" sz="1700" b="1" err="1"/>
              <a:t>Виробники</a:t>
            </a:r>
            <a:r>
              <a:rPr lang="en-US" sz="1700" b="1"/>
              <a:t> </a:t>
            </a:r>
            <a:r>
              <a:rPr lang="en-US" sz="1700" b="1" err="1"/>
              <a:t>харчових</a:t>
            </a:r>
            <a:r>
              <a:rPr lang="en-US" sz="1700" b="1"/>
              <a:t> </a:t>
            </a:r>
            <a:r>
              <a:rPr lang="en-US" sz="1700" b="1" err="1"/>
              <a:t>продуктів</a:t>
            </a:r>
            <a:r>
              <a:rPr lang="en-US" sz="1700" b="1"/>
              <a:t> </a:t>
            </a:r>
            <a:r>
              <a:rPr lang="en-US" sz="1700" b="1" err="1"/>
              <a:t>повинні</a:t>
            </a:r>
            <a:r>
              <a:rPr lang="en-US" sz="1700" b="1"/>
              <a:t> </a:t>
            </a:r>
            <a:r>
              <a:rPr lang="en-US" sz="1700" b="1" err="1"/>
              <a:t>ідентифікувати</a:t>
            </a:r>
            <a:r>
              <a:rPr lang="en-US" sz="1700" b="1"/>
              <a:t> </a:t>
            </a:r>
            <a:r>
              <a:rPr lang="en-US" sz="1700" b="1" err="1"/>
              <a:t>будь-який</a:t>
            </a:r>
            <a:r>
              <a:rPr lang="en-US" sz="1700" b="1"/>
              <a:t> </a:t>
            </a:r>
            <a:r>
              <a:rPr lang="en-US" sz="1700" b="1" err="1"/>
              <a:t>етап</a:t>
            </a:r>
            <a:r>
              <a:rPr lang="en-US" sz="1700" b="1"/>
              <a:t> у </a:t>
            </a:r>
            <a:r>
              <a:rPr lang="en-US" sz="1700" b="1" err="1"/>
              <a:t>своїй</a:t>
            </a:r>
            <a:r>
              <a:rPr lang="en-US" sz="1700" b="1"/>
              <a:t> </a:t>
            </a:r>
            <a:r>
              <a:rPr lang="en-US" sz="1700" b="1" err="1"/>
              <a:t>діяльності</a:t>
            </a:r>
            <a:r>
              <a:rPr lang="en-US" sz="1700" b="1"/>
              <a:t>, </a:t>
            </a:r>
            <a:r>
              <a:rPr lang="en-US" sz="1700" b="1" err="1"/>
              <a:t>який</a:t>
            </a:r>
            <a:r>
              <a:rPr lang="en-US" sz="1700" b="1"/>
              <a:t> є </a:t>
            </a:r>
            <a:r>
              <a:rPr lang="en-US" sz="1700" b="1" err="1"/>
              <a:t>критичним</a:t>
            </a:r>
            <a:r>
              <a:rPr lang="en-US" sz="1700" b="1"/>
              <a:t> </a:t>
            </a:r>
            <a:r>
              <a:rPr lang="en-US" sz="1700" b="1" err="1"/>
              <a:t>для</a:t>
            </a:r>
            <a:r>
              <a:rPr lang="en-US" sz="1700" b="1"/>
              <a:t> </a:t>
            </a:r>
            <a:r>
              <a:rPr lang="en-US" sz="1700" b="1" err="1"/>
              <a:t>забезпечення</a:t>
            </a:r>
            <a:r>
              <a:rPr lang="en-US" sz="1700" b="1"/>
              <a:t> </a:t>
            </a:r>
            <a:r>
              <a:rPr lang="en-US" sz="1700" b="1" err="1"/>
              <a:t>безпеки</a:t>
            </a:r>
            <a:r>
              <a:rPr lang="en-US" sz="1700" b="1"/>
              <a:t> і </a:t>
            </a:r>
            <a:r>
              <a:rPr lang="en-US" sz="1700" b="1" err="1"/>
              <a:t>гарантувати</a:t>
            </a:r>
            <a:r>
              <a:rPr lang="en-US" sz="1700" b="1"/>
              <a:t>, </a:t>
            </a:r>
            <a:r>
              <a:rPr lang="en-US" sz="1700" b="1" err="1"/>
              <a:t>що</a:t>
            </a:r>
            <a:r>
              <a:rPr lang="en-US" sz="1700" b="1"/>
              <a:t> </a:t>
            </a:r>
            <a:r>
              <a:rPr lang="en-US" sz="1700" b="1" err="1"/>
              <a:t>відповідні</a:t>
            </a:r>
            <a:r>
              <a:rPr lang="en-US" sz="1700" b="1"/>
              <a:t> </a:t>
            </a:r>
            <a:r>
              <a:rPr lang="en-US" sz="1700" b="1" err="1"/>
              <a:t>процедури</a:t>
            </a:r>
            <a:r>
              <a:rPr lang="en-US" sz="1700" b="1"/>
              <a:t> </a:t>
            </a:r>
            <a:r>
              <a:rPr lang="en-US" sz="1700" b="1" err="1"/>
              <a:t>ідентифіковані</a:t>
            </a:r>
            <a:r>
              <a:rPr lang="en-US" sz="1700" b="1"/>
              <a:t>, </a:t>
            </a:r>
            <a:r>
              <a:rPr lang="en-US" sz="1700" b="1" err="1"/>
              <a:t>впроваджені</a:t>
            </a:r>
            <a:r>
              <a:rPr lang="en-US" sz="1700" b="1"/>
              <a:t>, </a:t>
            </a:r>
            <a:r>
              <a:rPr lang="en-US" sz="1700" b="1" err="1"/>
              <a:t>підтримуються</a:t>
            </a:r>
            <a:r>
              <a:rPr lang="en-US" sz="1700" b="1"/>
              <a:t> </a:t>
            </a:r>
            <a:r>
              <a:rPr lang="en-US" sz="1700" b="1" err="1"/>
              <a:t>та</a:t>
            </a:r>
            <a:r>
              <a:rPr lang="en-US" sz="1700" b="1"/>
              <a:t> </a:t>
            </a:r>
            <a:r>
              <a:rPr lang="en-US" sz="1700" b="1" err="1"/>
              <a:t>переглядаються</a:t>
            </a:r>
            <a:r>
              <a:rPr lang="en-US" sz="1700" b="1"/>
              <a:t> </a:t>
            </a:r>
            <a:r>
              <a:rPr lang="en-US" sz="1700" b="1" err="1"/>
              <a:t>на</a:t>
            </a:r>
            <a:r>
              <a:rPr lang="en-US" sz="1700" b="1"/>
              <a:t> </a:t>
            </a:r>
            <a:r>
              <a:rPr lang="en-US" sz="1700" b="1" err="1"/>
              <a:t>основі</a:t>
            </a:r>
            <a:r>
              <a:rPr lang="en-US" sz="1700" b="1"/>
              <a:t> </a:t>
            </a:r>
            <a:r>
              <a:rPr lang="en-US" sz="1700" b="1" err="1"/>
              <a:t>наступних</a:t>
            </a:r>
            <a:r>
              <a:rPr lang="en-US" sz="1700" b="1"/>
              <a:t> </a:t>
            </a:r>
            <a:r>
              <a:rPr lang="en-US" sz="1700" b="1" err="1"/>
              <a:t>принципів</a:t>
            </a:r>
            <a:r>
              <a:rPr lang="en-US" sz="1700" b="1"/>
              <a:t>, </a:t>
            </a:r>
            <a:r>
              <a:rPr lang="en-US" sz="1700" b="1" err="1"/>
              <a:t>що</a:t>
            </a:r>
            <a:r>
              <a:rPr lang="en-US" sz="1700" b="1"/>
              <a:t> </a:t>
            </a:r>
            <a:r>
              <a:rPr lang="en-US" sz="1700" b="1" err="1"/>
              <a:t>використовуються</a:t>
            </a:r>
            <a:r>
              <a:rPr lang="en-US" sz="1700" b="1"/>
              <a:t> </a:t>
            </a:r>
            <a:r>
              <a:rPr lang="en-US" sz="1700" b="1" err="1"/>
              <a:t>для</a:t>
            </a:r>
            <a:r>
              <a:rPr lang="en-US" sz="1700" b="1"/>
              <a:t> </a:t>
            </a:r>
            <a:r>
              <a:rPr lang="en-US" sz="1700" b="1" err="1"/>
              <a:t>розробки</a:t>
            </a:r>
            <a:r>
              <a:rPr lang="en-US" sz="1700" b="1"/>
              <a:t> </a:t>
            </a:r>
            <a:r>
              <a:rPr lang="en-US" sz="1700" b="1" err="1"/>
              <a:t>системи</a:t>
            </a:r>
            <a:r>
              <a:rPr lang="en-US" sz="1700" b="1"/>
              <a:t> HACCP..."</a:t>
            </a:r>
            <a:endParaRPr lang="en-US" sz="1700" b="1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579760" y="2578640"/>
            <a:ext cx="3968517" cy="32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7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rgbClr val="FFFFFF"/>
                </a:solidFill>
              </a:rPr>
              <a:t>HACCP в </a:t>
            </a:r>
            <a:r>
              <a:rPr lang="en-US" sz="4000" b="1" err="1">
                <a:solidFill>
                  <a:srgbClr val="FFFFFF"/>
                </a:solidFill>
              </a:rPr>
              <a:t>Україні</a:t>
            </a:r>
            <a:endParaRPr lang="en-US" sz="4000" b="1" err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904" y="2494450"/>
            <a:ext cx="5649429" cy="36494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algn="l">
              <a:buChar char="•"/>
            </a:pPr>
            <a:r>
              <a:rPr lang="en-US" sz="1700" b="1"/>
              <a:t>В </a:t>
            </a:r>
            <a:r>
              <a:rPr lang="en-US" sz="1700" b="1" err="1"/>
              <a:t>Україні</a:t>
            </a:r>
            <a:r>
              <a:rPr lang="en-US" sz="1700" b="1"/>
              <a:t> </a:t>
            </a:r>
            <a:r>
              <a:rPr lang="en-US" sz="1700" b="1" err="1"/>
              <a:t>щодо</a:t>
            </a:r>
            <a:r>
              <a:rPr lang="en-US" sz="1700" b="1"/>
              <a:t> </a:t>
            </a:r>
            <a:r>
              <a:rPr lang="en-US" sz="1700" b="1" err="1"/>
              <a:t>розробки</a:t>
            </a:r>
            <a:r>
              <a:rPr lang="en-US" sz="1700" b="1"/>
              <a:t> </a:t>
            </a:r>
            <a:r>
              <a:rPr lang="en-US" sz="1700" b="1" err="1"/>
              <a:t>та</a:t>
            </a:r>
            <a:r>
              <a:rPr lang="en-US" sz="1700" b="1"/>
              <a:t> </a:t>
            </a:r>
            <a:r>
              <a:rPr lang="en-US" sz="1700" b="1" err="1"/>
              <a:t>впровадженя</a:t>
            </a:r>
            <a:r>
              <a:rPr lang="en-US" sz="1700" b="1"/>
              <a:t> </a:t>
            </a:r>
            <a:r>
              <a:rPr lang="en-US" sz="1700" b="1" err="1"/>
              <a:t>систем</a:t>
            </a:r>
            <a:r>
              <a:rPr lang="en-US" sz="1700" b="1"/>
              <a:t> </a:t>
            </a:r>
            <a:r>
              <a:rPr lang="en-US" sz="1700" b="1" err="1"/>
              <a:t>управління</a:t>
            </a:r>
            <a:r>
              <a:rPr lang="en-US" sz="1700" b="1"/>
              <a:t> </a:t>
            </a:r>
            <a:r>
              <a:rPr lang="en-US" sz="1700" b="1" err="1"/>
              <a:t>безпечністю</a:t>
            </a:r>
            <a:r>
              <a:rPr lang="en-US" sz="1700" b="1"/>
              <a:t> </a:t>
            </a:r>
            <a:r>
              <a:rPr lang="en-US" sz="1700" b="1" err="1"/>
              <a:t>харчової</a:t>
            </a:r>
            <a:r>
              <a:rPr lang="en-US" sz="1700" b="1"/>
              <a:t> </a:t>
            </a:r>
            <a:r>
              <a:rPr lang="en-US" sz="1700" b="1" err="1"/>
              <a:t>продукції</a:t>
            </a:r>
            <a:r>
              <a:rPr lang="en-US" sz="1700" b="1"/>
              <a:t> </a:t>
            </a:r>
            <a:r>
              <a:rPr lang="en-US" sz="1700" b="1" err="1"/>
              <a:t>за</a:t>
            </a:r>
            <a:r>
              <a:rPr lang="en-US" sz="1700" b="1"/>
              <a:t> </a:t>
            </a:r>
            <a:r>
              <a:rPr lang="en-US" sz="1700" b="1" err="1"/>
              <a:t>принципами</a:t>
            </a:r>
            <a:r>
              <a:rPr lang="en-US" sz="1700" b="1"/>
              <a:t> HACCP</a:t>
            </a:r>
            <a:r>
              <a:rPr lang="en-US" sz="1700" b="1">
                <a:solidFill>
                  <a:srgbClr val="000000"/>
                </a:solidFill>
              </a:rPr>
              <a:t> </a:t>
            </a:r>
            <a:r>
              <a:rPr lang="en-US" sz="1700" b="1" err="1">
                <a:solidFill>
                  <a:srgbClr val="000000"/>
                </a:solidFill>
              </a:rPr>
              <a:t>задекларовані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 err="1">
                <a:solidFill>
                  <a:srgbClr val="000000"/>
                </a:solidFill>
              </a:rPr>
              <a:t>наступні</a:t>
            </a:r>
            <a:r>
              <a:rPr lang="en-US" sz="1700" b="1">
                <a:solidFill>
                  <a:srgbClr val="000000"/>
                </a:solidFill>
              </a:rPr>
              <a:t> </a:t>
            </a:r>
            <a:r>
              <a:rPr lang="en-US" sz="1700" b="1" err="1">
                <a:solidFill>
                  <a:srgbClr val="000000"/>
                </a:solidFill>
              </a:rPr>
              <a:t>стандарти</a:t>
            </a:r>
            <a:r>
              <a:rPr lang="en-US" sz="1700" b="1">
                <a:solidFill>
                  <a:srgbClr val="000000"/>
                </a:solidFill>
              </a:rPr>
              <a:t>:</a:t>
            </a:r>
            <a:endParaRPr lang="en-US" sz="1700" b="1">
              <a:solidFill>
                <a:srgbClr val="4472C4"/>
              </a:solidFill>
            </a:endParaRPr>
          </a:p>
          <a:p>
            <a:pPr algn="l"/>
            <a:r>
              <a:rPr lang="en-US" sz="1700" b="1">
                <a:ea typeface="+mn-lt"/>
                <a:cs typeface="+mn-lt"/>
              </a:rPr>
              <a:t> ДСТУ-Н CAC/RCP 1:2012 (CAC/RCP 1-1969, Rev.4-2003, IDT)</a:t>
            </a:r>
            <a:r>
              <a:rPr lang="en-US" sz="1700">
                <a:ea typeface="+mn-lt"/>
                <a:cs typeface="+mn-lt"/>
              </a:rPr>
              <a:t>  </a:t>
            </a:r>
            <a:r>
              <a:rPr lang="en-US" sz="1700" err="1">
                <a:ea typeface="+mn-lt"/>
                <a:cs typeface="+mn-lt"/>
              </a:rPr>
              <a:t>Продукти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харчові</a:t>
            </a:r>
            <a:r>
              <a:rPr lang="en-US" sz="1700">
                <a:ea typeface="+mn-lt"/>
                <a:cs typeface="+mn-lt"/>
              </a:rPr>
              <a:t>. </a:t>
            </a:r>
            <a:r>
              <a:rPr lang="en-US" sz="1700" err="1">
                <a:ea typeface="+mn-lt"/>
                <a:cs typeface="+mn-lt"/>
              </a:rPr>
              <a:t>Настанови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щодо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загальних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принципів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гігієни</a:t>
            </a:r>
            <a:r>
              <a:rPr lang="en-US" sz="1700">
                <a:ea typeface="+mn-lt"/>
                <a:cs typeface="+mn-lt"/>
              </a:rPr>
              <a:t> </a:t>
            </a:r>
            <a:endParaRPr lang="en-US"/>
          </a:p>
          <a:p>
            <a:pPr algn="l"/>
            <a:r>
              <a:rPr lang="en-US" sz="1700" b="1">
                <a:ea typeface="+mn-lt"/>
                <a:cs typeface="+mn-lt"/>
              </a:rPr>
              <a:t>ДСТУ 4161-2003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Системи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управління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безпечністю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харчових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продуктів</a:t>
            </a:r>
            <a:r>
              <a:rPr lang="en-US" sz="1700">
                <a:ea typeface="+mn-lt"/>
                <a:cs typeface="+mn-lt"/>
              </a:rPr>
              <a:t>. Вимоги</a:t>
            </a:r>
            <a:endParaRPr lang="en-US" sz="1700" b="1">
              <a:solidFill>
                <a:srgbClr val="4472C4"/>
              </a:solidFill>
              <a:cs typeface="Calibri" panose="020F0502020204030204"/>
            </a:endParaRPr>
          </a:p>
          <a:p>
            <a:pPr algn="l"/>
            <a:r>
              <a:rPr lang="en-US" sz="1700" b="1">
                <a:ea typeface="+mn-lt"/>
                <a:cs typeface="+mn-lt"/>
              </a:rPr>
              <a:t>ДСТУ ISO 22000:2019 (ISO 22000:2018, IDT)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uk" sz="1700">
                <a:ea typeface="+mn-lt"/>
                <a:cs typeface="+mn-lt"/>
              </a:rPr>
              <a:t>С</a:t>
            </a:r>
            <a:r>
              <a:rPr lang="en-US" sz="1700" err="1">
                <a:ea typeface="+mn-lt"/>
                <a:cs typeface="+mn-lt"/>
              </a:rPr>
              <a:t>истеми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керування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безпечністю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харчових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продуктів</a:t>
            </a:r>
            <a:r>
              <a:rPr lang="en-US" sz="1700">
                <a:ea typeface="+mn-lt"/>
                <a:cs typeface="+mn-lt"/>
              </a:rPr>
              <a:t>. </a:t>
            </a:r>
            <a:r>
              <a:rPr lang="en-US" sz="1700" err="1">
                <a:ea typeface="+mn-lt"/>
                <a:cs typeface="+mn-lt"/>
              </a:rPr>
              <a:t>Вимоги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до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будь-якої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організації</a:t>
            </a:r>
            <a:r>
              <a:rPr lang="en-US" sz="1700">
                <a:ea typeface="+mn-lt"/>
                <a:cs typeface="+mn-lt"/>
              </a:rPr>
              <a:t> в </a:t>
            </a:r>
            <a:r>
              <a:rPr lang="en-US" sz="1700" err="1">
                <a:ea typeface="+mn-lt"/>
                <a:cs typeface="+mn-lt"/>
              </a:rPr>
              <a:t>харчовому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ланцюзі</a:t>
            </a:r>
            <a:r>
              <a:rPr lang="en-US" sz="170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indent="-228600" algn="l">
              <a:buChar char="•"/>
            </a:pPr>
            <a:r>
              <a:rPr lang="en-US" sz="1700" err="1"/>
              <a:t>На</a:t>
            </a:r>
            <a:r>
              <a:rPr lang="en-US" sz="1700"/>
              <a:t> </a:t>
            </a:r>
            <a:r>
              <a:rPr lang="en-US" sz="1700" err="1"/>
              <a:t>підставі</a:t>
            </a:r>
            <a:r>
              <a:rPr lang="en-US" sz="1700"/>
              <a:t> </a:t>
            </a:r>
            <a:r>
              <a:rPr lang="en-US" sz="1700" err="1"/>
              <a:t>підпункту</a:t>
            </a:r>
            <a:r>
              <a:rPr lang="en-US" sz="1700"/>
              <a:t> 2 </a:t>
            </a:r>
            <a:r>
              <a:rPr lang="en-US" sz="1700" err="1"/>
              <a:t>пункту</a:t>
            </a:r>
            <a:r>
              <a:rPr lang="en-US" sz="1700"/>
              <a:t> 2 </a:t>
            </a:r>
            <a:r>
              <a:rPr lang="en-US" sz="1700" b="1" err="1"/>
              <a:t>Закону</a:t>
            </a:r>
            <a:r>
              <a:rPr lang="en-US" sz="1700" b="1"/>
              <a:t> </a:t>
            </a:r>
            <a:r>
              <a:rPr lang="en-US" sz="1700" b="1" err="1"/>
              <a:t>України</a:t>
            </a:r>
            <a:r>
              <a:rPr lang="en-US" sz="1700" b="1"/>
              <a:t> </a:t>
            </a:r>
            <a:r>
              <a:rPr lang="en-US" sz="1700"/>
              <a:t>"</a:t>
            </a:r>
            <a:r>
              <a:rPr lang="en-US" sz="1700" err="1"/>
              <a:t>Про</a:t>
            </a:r>
            <a:r>
              <a:rPr lang="en-US" sz="1700"/>
              <a:t> </a:t>
            </a:r>
            <a:r>
              <a:rPr lang="en-US" sz="1700" err="1"/>
              <a:t>основні</a:t>
            </a:r>
            <a:r>
              <a:rPr lang="en-US" sz="1700"/>
              <a:t> </a:t>
            </a:r>
            <a:r>
              <a:rPr lang="en-US" sz="1700" err="1"/>
              <a:t>принципи</a:t>
            </a:r>
            <a:r>
              <a:rPr lang="en-US" sz="1700"/>
              <a:t> </a:t>
            </a:r>
            <a:r>
              <a:rPr lang="en-US" sz="1700" err="1"/>
              <a:t>та</a:t>
            </a:r>
            <a:r>
              <a:rPr lang="en-US" sz="1700"/>
              <a:t> </a:t>
            </a:r>
            <a:r>
              <a:rPr lang="en-US" sz="1700" err="1">
                <a:ea typeface="+mn-lt"/>
                <a:cs typeface="+mn-lt"/>
              </a:rPr>
              <a:t>та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вимоги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до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безпечності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та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якості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харчових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продуктів</a:t>
            </a:r>
            <a:r>
              <a:rPr lang="en-US" sz="1700"/>
              <a:t>"</a:t>
            </a:r>
            <a:r>
              <a:rPr lang="en-US" sz="1700" b="1"/>
              <a:t> </a:t>
            </a:r>
            <a:r>
              <a:rPr lang="en-US" sz="1700" b="1" err="1"/>
              <a:t>оператори</a:t>
            </a:r>
            <a:r>
              <a:rPr lang="en-US" sz="1700" b="1"/>
              <a:t> </a:t>
            </a:r>
            <a:r>
              <a:rPr lang="en-US" sz="1700" b="1" err="1"/>
              <a:t>ринку</a:t>
            </a:r>
            <a:r>
              <a:rPr lang="en-US" sz="1700" b="1"/>
              <a:t> </a:t>
            </a:r>
            <a:r>
              <a:rPr lang="en-US" sz="1700" b="1" err="1"/>
              <a:t>зобов'язані</a:t>
            </a:r>
            <a:r>
              <a:rPr lang="en-US" sz="1700" b="1">
                <a:solidFill>
                  <a:schemeClr val="accent1"/>
                </a:solidFill>
              </a:rPr>
              <a:t> "...</a:t>
            </a:r>
            <a:r>
              <a:rPr lang="en-US" sz="1700" b="1" err="1">
                <a:solidFill>
                  <a:schemeClr val="accent1"/>
                </a:solidFill>
              </a:rPr>
              <a:t>застосовувати</a:t>
            </a:r>
            <a:r>
              <a:rPr lang="en-US" sz="1700" b="1">
                <a:solidFill>
                  <a:schemeClr val="accent1"/>
                </a:solidFill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постійно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діючі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процедури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,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що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засновані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на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принципах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системи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аналізу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небезпечних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факторів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та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контролю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у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критичних</a:t>
            </a:r>
            <a:r>
              <a:rPr lang="en-US" sz="1700" b="1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1700" b="1" err="1">
                <a:solidFill>
                  <a:schemeClr val="accent1"/>
                </a:solidFill>
                <a:ea typeface="+mn-lt"/>
                <a:cs typeface="+mn-lt"/>
              </a:rPr>
              <a:t>точках</a:t>
            </a:r>
            <a:r>
              <a:rPr lang="en-US" sz="1700" b="1">
                <a:solidFill>
                  <a:schemeClr val="accent1"/>
                </a:solidFill>
              </a:rPr>
              <a:t>...</a:t>
            </a:r>
            <a:r>
              <a:rPr lang="en-US" sz="1700" b="1">
                <a:solidFill>
                  <a:schemeClr val="accent1"/>
                </a:solidFill>
                <a:cs typeface="Calibri"/>
              </a:rPr>
              <a:t>"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579760" y="2578640"/>
            <a:ext cx="3968517" cy="32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9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rgbClr val="FFFFFF"/>
                </a:solidFill>
              </a:rPr>
              <a:t>     7 </a:t>
            </a:r>
            <a:r>
              <a:rPr lang="en-US" sz="4000" b="1" err="1">
                <a:solidFill>
                  <a:srgbClr val="FFFFFF"/>
                </a:solidFill>
              </a:rPr>
              <a:t>принципів</a:t>
            </a:r>
            <a:r>
              <a:rPr lang="en-US" sz="4000" b="1">
                <a:solidFill>
                  <a:srgbClr val="FFFFFF"/>
                </a:solidFill>
              </a:rPr>
              <a:t> HACCP</a:t>
            </a:r>
            <a:endParaRPr lang="en-US" sz="40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508" y="2307545"/>
            <a:ext cx="6627088" cy="42532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ea typeface="+mn-lt"/>
                <a:cs typeface="+mn-lt"/>
              </a:rPr>
              <a:t>Провести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аналіз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небезпечних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чинників</a:t>
            </a:r>
            <a:r>
              <a:rPr lang="en-US" b="1">
                <a:ea typeface="+mn-lt"/>
                <a:cs typeface="+mn-lt"/>
              </a:rPr>
              <a:t>;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ea typeface="+mn-lt"/>
                <a:cs typeface="+mn-lt"/>
              </a:rPr>
              <a:t>Визначити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критичні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точки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контролю</a:t>
            </a:r>
            <a:r>
              <a:rPr lang="en-US" b="1">
                <a:ea typeface="+mn-lt"/>
                <a:cs typeface="+mn-lt"/>
              </a:rPr>
              <a:t> (КТК);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ea typeface="+mn-lt"/>
                <a:cs typeface="+mn-lt"/>
              </a:rPr>
              <a:t>Встановити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критичні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межі</a:t>
            </a:r>
            <a:r>
              <a:rPr lang="en-US" b="1">
                <a:ea typeface="+mn-lt"/>
                <a:cs typeface="+mn-lt"/>
              </a:rPr>
              <a:t>;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ea typeface="+mn-lt"/>
                <a:cs typeface="+mn-lt"/>
              </a:rPr>
              <a:t>Створити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систему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моніторингу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контролю</a:t>
            </a:r>
            <a:r>
              <a:rPr lang="en-US" b="1">
                <a:ea typeface="+mn-lt"/>
                <a:cs typeface="+mn-lt"/>
              </a:rPr>
              <a:t> КТК;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ea typeface="+mn-lt"/>
                <a:cs typeface="+mn-lt"/>
              </a:rPr>
              <a:t>Визначити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коригувальну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дію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яку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слід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вжити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коли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моніторинг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вказує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що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певна</a:t>
            </a:r>
            <a:r>
              <a:rPr lang="en-US" b="1">
                <a:ea typeface="+mn-lt"/>
                <a:cs typeface="+mn-lt"/>
              </a:rPr>
              <a:t> КТК </a:t>
            </a:r>
            <a:r>
              <a:rPr lang="en-US" b="1" err="1">
                <a:ea typeface="+mn-lt"/>
                <a:cs typeface="+mn-lt"/>
              </a:rPr>
              <a:t>не</a:t>
            </a:r>
            <a:r>
              <a:rPr lang="en-US" b="1">
                <a:ea typeface="+mn-lt"/>
                <a:cs typeface="+mn-lt"/>
              </a:rPr>
              <a:t> є </a:t>
            </a:r>
            <a:r>
              <a:rPr lang="en-US" b="1" err="1">
                <a:ea typeface="+mn-lt"/>
                <a:cs typeface="+mn-lt"/>
              </a:rPr>
              <a:t>під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контролем</a:t>
            </a:r>
            <a:r>
              <a:rPr lang="en-US" b="1">
                <a:ea typeface="+mn-lt"/>
                <a:cs typeface="+mn-lt"/>
              </a:rPr>
              <a:t>;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cs typeface="Calibri"/>
              </a:rPr>
              <a:t>В</a:t>
            </a:r>
            <a:r>
              <a:rPr lang="en-US" b="1" err="1">
                <a:ea typeface="+mn-lt"/>
                <a:cs typeface="+mn-lt"/>
              </a:rPr>
              <a:t>изначити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заходи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перевірки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що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підтверджують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ефективність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системи</a:t>
            </a:r>
            <a:r>
              <a:rPr lang="en-US" b="1">
                <a:ea typeface="+mn-lt"/>
                <a:cs typeface="+mn-lt"/>
              </a:rPr>
              <a:t> HACCP;</a:t>
            </a:r>
          </a:p>
          <a:p>
            <a:pPr marL="57150" indent="-285750" algn="l">
              <a:buFont typeface="Wingdings" panose="020B0604020202020204" pitchFamily="34" charset="0"/>
              <a:buChar char="q"/>
            </a:pPr>
            <a:r>
              <a:rPr lang="en-US" b="1" err="1">
                <a:ea typeface="+mn-lt"/>
                <a:cs typeface="+mn-lt"/>
              </a:rPr>
              <a:t>Скласти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документацію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що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охоплює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всі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методи</a:t>
            </a:r>
            <a:r>
              <a:rPr lang="en-US" b="1">
                <a:ea typeface="+mn-lt"/>
                <a:cs typeface="+mn-lt"/>
              </a:rPr>
              <a:t> і </a:t>
            </a:r>
            <a:r>
              <a:rPr lang="en-US" b="1" err="1">
                <a:ea typeface="+mn-lt"/>
                <a:cs typeface="+mn-lt"/>
              </a:rPr>
              <a:t>протоколи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які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стосуються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цих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принципів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та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їх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застосування</a:t>
            </a:r>
            <a:r>
              <a:rPr lang="en-US" b="1">
                <a:ea typeface="+mn-lt"/>
                <a:cs typeface="+mn-lt"/>
              </a:rPr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723533" y="2492376"/>
            <a:ext cx="3968517" cy="32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err="1">
                <a:solidFill>
                  <a:srgbClr val="FFFFFF"/>
                </a:solidFill>
              </a:rPr>
              <a:t>Етапи</a:t>
            </a:r>
            <a:r>
              <a:rPr lang="en-US" sz="4000" b="1">
                <a:solidFill>
                  <a:srgbClr val="FFFFFF"/>
                </a:solidFill>
              </a:rPr>
              <a:t> </a:t>
            </a:r>
            <a:r>
              <a:rPr lang="en-US" sz="4000" b="1" err="1">
                <a:solidFill>
                  <a:srgbClr val="FFFFFF"/>
                </a:solidFill>
              </a:rPr>
              <a:t>розроблення</a:t>
            </a:r>
            <a:r>
              <a:rPr lang="en-US" sz="4000" b="1">
                <a:solidFill>
                  <a:srgbClr val="FFFFFF"/>
                </a:solidFill>
              </a:rPr>
              <a:t> HACCP</a:t>
            </a:r>
            <a:endParaRPr lang="en-US" sz="4000" b="1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967948" y="2506753"/>
            <a:ext cx="3968517" cy="3247070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579B9549-705B-43C3-9585-842133A1F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170581"/>
              </p:ext>
            </p:extLst>
          </p:nvPr>
        </p:nvGraphicFramePr>
        <p:xfrm>
          <a:off x="1222075" y="2314755"/>
          <a:ext cx="6708056" cy="399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028">
                  <a:extLst>
                    <a:ext uri="{9D8B030D-6E8A-4147-A177-3AD203B41FA5}">
                      <a16:colId xmlns:a16="http://schemas.microsoft.com/office/drawing/2014/main" xmlns="" val="1836697139"/>
                    </a:ext>
                  </a:extLst>
                </a:gridCol>
                <a:gridCol w="3354028">
                  <a:extLst>
                    <a:ext uri="{9D8B030D-6E8A-4147-A177-3AD203B41FA5}">
                      <a16:colId xmlns:a16="http://schemas.microsoft.com/office/drawing/2014/main" xmlns="" val="2548039137"/>
                    </a:ext>
                  </a:extLst>
                </a:gridCol>
              </a:tblGrid>
              <a:tr h="544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КРОК 1.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Діагностика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7.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Попереджувальні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дії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76845"/>
                  </a:ext>
                </a:extLst>
              </a:tr>
              <a:tr h="56598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2.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Планування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впровадження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HACCP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8.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Визначення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КТК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9472444"/>
                  </a:ext>
                </a:extLst>
              </a:tr>
              <a:tr h="72588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3.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Політика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і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цілі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ru-RU" sz="18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HACCP. </a:t>
                      </a:r>
                      <a:r>
                        <a:rPr lang="ru-RU" sz="1800" b="1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Документування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9.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Документування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суміжних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процесів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3889155"/>
                  </a:ext>
                </a:extLst>
              </a:tr>
              <a:tr h="80855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4.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Опис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виробництва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10.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Програми-передумови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безпечності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харчових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продуктів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25053"/>
                  </a:ext>
                </a:extLst>
              </a:tr>
              <a:tr h="56598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5.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Опис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продукції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Блок-схеми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11.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Внутрішні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аудити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HACCP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021570"/>
                  </a:ext>
                </a:extLst>
              </a:tr>
              <a:tr h="53231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6. </a:t>
                      </a:r>
                      <a:r>
                        <a:rPr lang="ru-RU" b="1" err="1">
                          <a:solidFill>
                            <a:schemeClr val="tx1"/>
                          </a:solidFill>
                        </a:rPr>
                        <a:t>Аналіз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err="1">
                          <a:solidFill>
                            <a:schemeClr val="tx1"/>
                          </a:solidFill>
                        </a:rPr>
                        <a:t>небезпеки</a:t>
                      </a:r>
                      <a:endParaRPr lang="ru-RU" b="1" dirty="0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КРОК 12.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Сертифікація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HACCP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04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3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FF"/>
                </a:solidFill>
                <a:cs typeface="Calibri Light"/>
              </a:rPr>
              <a:t>  </a:t>
            </a:r>
            <a:r>
              <a:rPr lang="uk-UA" sz="4000" b="1" dirty="0" smtClean="0">
                <a:solidFill>
                  <a:srgbClr val="FFFFFF"/>
                </a:solidFill>
                <a:cs typeface="Calibri Light"/>
              </a:rPr>
              <a:t>Зонування приміщень</a:t>
            </a:r>
            <a:endParaRPr lang="en-US" sz="4000" b="1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9103761" y="590550"/>
            <a:ext cx="1862609" cy="1524000"/>
          </a:xfrm>
          <a:prstGeom prst="rect">
            <a:avLst/>
          </a:prstGeom>
        </p:spPr>
      </p:pic>
      <p:pic>
        <p:nvPicPr>
          <p:cNvPr id="13" name="Рисунок 12" descr="Новый рисун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450" y="2423492"/>
            <a:ext cx="10058400" cy="35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6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</a:rPr>
              <a:t>     </a:t>
            </a:r>
            <a:r>
              <a:rPr lang="uk-UA" sz="4000" b="1" dirty="0" smtClean="0">
                <a:solidFill>
                  <a:srgbClr val="FFFFFF"/>
                </a:solidFill>
              </a:rPr>
              <a:t>Схеми приміщень</a:t>
            </a:r>
            <a:endParaRPr lang="en-US" sz="4000" b="1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723533" y="2492376"/>
            <a:ext cx="3968517" cy="3247070"/>
          </a:xfrm>
          <a:prstGeom prst="rect">
            <a:avLst/>
          </a:prstGeom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slide-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170" y="2568105"/>
            <a:ext cx="6928830" cy="32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FF"/>
                </a:solidFill>
                <a:cs typeface="Calibri Light"/>
              </a:rPr>
              <a:t>  </a:t>
            </a:r>
            <a:endParaRPr lang="en-US" sz="4000" b="1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D20D28E-D50D-4AC2-BD25-2DD4ADAA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416" b="13053"/>
          <a:stretch/>
        </p:blipFill>
        <p:spPr>
          <a:xfrm>
            <a:off x="7884561" y="2762250"/>
            <a:ext cx="3236283" cy="2647950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904" y="2494450"/>
            <a:ext cx="6442746" cy="36494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b="1" dirty="0" smtClean="0"/>
              <a:t>МЕТОДИЧНІ НАСТАНОВИ</a:t>
            </a:r>
          </a:p>
          <a:p>
            <a:r>
              <a:rPr lang="ru-RU" sz="1800" b="1" dirty="0" smtClean="0"/>
              <a:t>З ДОТРИМАННЯ ВИМОГ ЗАКОНОДАВСТВА</a:t>
            </a:r>
          </a:p>
          <a:p>
            <a:r>
              <a:rPr lang="ru-RU" sz="1800" b="1" dirty="0" smtClean="0"/>
              <a:t>УКРАЇНИ ЩОДО БЕЗПЕЧНОСТІ ХАРЧОВИХ</a:t>
            </a:r>
          </a:p>
          <a:p>
            <a:r>
              <a:rPr lang="ru-RU" sz="1800" b="1" dirty="0" smtClean="0"/>
              <a:t>ПРОДУКТІВ НА ВИРОБНИЧИХ ПІДПРИЄМСТВАХ</a:t>
            </a:r>
          </a:p>
          <a:p>
            <a:r>
              <a:rPr lang="ru-RU" sz="1800" b="1" dirty="0" smtClean="0"/>
              <a:t>СПОЖИВЧОЇ КООПЕРАЦІЇ УКРАЇНИ</a:t>
            </a:r>
          </a:p>
          <a:p>
            <a:r>
              <a:rPr lang="ru-RU" sz="1800" dirty="0" err="1" smtClean="0"/>
              <a:t>Настанови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покликані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роз’яснення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щодо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законодавства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безпечності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показників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харчових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виробничим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підприємствам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споживчої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кооперації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</a:t>
            </a:r>
            <a:endParaRPr lang="en-US" sz="1700" b="1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6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170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Система НАССР на виробництві харчової продукції та в закладах ресторанного господарства </vt:lpstr>
      <vt:lpstr>Виникнення HACCP</vt:lpstr>
      <vt:lpstr>HACCP в країнах світу</vt:lpstr>
      <vt:lpstr>HACCP в Україні</vt:lpstr>
      <vt:lpstr>     7 принципів HACCP</vt:lpstr>
      <vt:lpstr>Етапи розроблення HACCP</vt:lpstr>
      <vt:lpstr>  Зонування приміщень</vt:lpstr>
      <vt:lpstr>     Схеми приміщень</vt:lpstr>
      <vt:lpstr>  </vt:lpstr>
      <vt:lpstr>Переваги HACCP системи</vt:lpstr>
      <vt:lpstr>     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krash</dc:creator>
  <cp:lastModifiedBy>Пользователь Windows</cp:lastModifiedBy>
  <cp:revision>107</cp:revision>
  <dcterms:created xsi:type="dcterms:W3CDTF">2021-12-13T09:35:32Z</dcterms:created>
  <dcterms:modified xsi:type="dcterms:W3CDTF">2021-12-21T07:33:50Z</dcterms:modified>
</cp:coreProperties>
</file>